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332" r:id="rId2"/>
    <p:sldId id="334" r:id="rId3"/>
    <p:sldId id="333" r:id="rId4"/>
    <p:sldId id="335" r:id="rId5"/>
    <p:sldId id="324" r:id="rId6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80DC"/>
    <a:srgbClr val="A0C4FD"/>
    <a:srgbClr val="D15E55"/>
    <a:srgbClr val="4FA0D6"/>
    <a:srgbClr val="57D492"/>
    <a:srgbClr val="667C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941"/>
    <p:restoredTop sz="74572"/>
  </p:normalViewPr>
  <p:slideViewPr>
    <p:cSldViewPr snapToGrid="0">
      <p:cViewPr varScale="1">
        <p:scale>
          <a:sx n="141" d="100"/>
          <a:sy n="141" d="100"/>
        </p:scale>
        <p:origin x="9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BAAC51-DBD3-8A49-8EA5-33B28D93A0B4}" type="datetimeFigureOut">
              <a:rPr lang="en-KR" smtClean="0"/>
              <a:t>5/2/25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F766BD-A55A-4C40-B365-F69963B99A4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97664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[FSN] Mean Firing Rates (2000–30000ms): 10.33 Hz</a:t>
            </a:r>
          </a:p>
          <a:p>
            <a:r>
              <a:rPr kumimoji="1" lang="en-US" altLang="ko-KR" dirty="0"/>
              <a:t>[STN] Mean Firing Rates (2000–30000ms): 13.92 Hz</a:t>
            </a:r>
          </a:p>
          <a:p>
            <a:r>
              <a:rPr kumimoji="1" lang="en-US" altLang="ko-KR" dirty="0"/>
              <a:t>[MSND1] Mean Firing Rates (2000–30000ms): 0.28 Hz</a:t>
            </a:r>
          </a:p>
          <a:p>
            <a:r>
              <a:rPr kumimoji="1" lang="en-US" altLang="ko-KR" dirty="0"/>
              <a:t>[MSND2] Mean Firing Rates (2000–30000ms): 1.93 Hz</a:t>
            </a:r>
          </a:p>
          <a:p>
            <a:r>
              <a:rPr kumimoji="1" lang="en-US" altLang="ko-KR" dirty="0"/>
              <a:t>[GPeT1] Mean Firing Rates (2000–30000ms): 4.83 Hz</a:t>
            </a:r>
          </a:p>
          <a:p>
            <a:r>
              <a:rPr kumimoji="1" lang="en-US" altLang="ko-KR" dirty="0"/>
              <a:t>[</a:t>
            </a:r>
            <a:r>
              <a:rPr kumimoji="1" lang="en-US" altLang="ko-KR" dirty="0" err="1"/>
              <a:t>GPeTA</a:t>
            </a:r>
            <a:r>
              <a:rPr kumimoji="1" lang="en-US" altLang="ko-KR" dirty="0"/>
              <a:t>] Mean Firing Rates (2000–30000ms): 9.29 Hz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6E10B-BDA1-4244-9C71-AD57F03000F9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8208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0000"/>
                </a:solidFill>
                <a:effectLst/>
                <a:latin typeface="Helvetica" pitchFamily="2" charset="0"/>
              </a:rPr>
              <a:t>Deep brain stimulation in the subthalamic nucleus for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Helvetica" pitchFamily="2" charset="0"/>
              </a:rPr>
              <a:t>Parkinson’s disease can restore dynamics of striatal networks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lang="en-US" altLang="ko-KR" dirty="0"/>
              <a:t>Circuit Mechanisms of Parkinson’s Disease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6E10B-BDA1-4244-9C71-AD57F03000F9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13275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[FSN] Mean Firing Rates (2000–30000ms): 10.33 Hz</a:t>
            </a:r>
          </a:p>
          <a:p>
            <a:r>
              <a:rPr kumimoji="1" lang="en-US" altLang="ko-KR" dirty="0"/>
              <a:t>[STN] Mean Firing Rates (2000–30000ms): 13.92 Hz</a:t>
            </a:r>
          </a:p>
          <a:p>
            <a:r>
              <a:rPr kumimoji="1" lang="en-US" altLang="ko-KR" dirty="0"/>
              <a:t>[MSND1] Mean Firing Rates (2000–30000ms): 0.28 Hz</a:t>
            </a:r>
          </a:p>
          <a:p>
            <a:r>
              <a:rPr kumimoji="1" lang="en-US" altLang="ko-KR" dirty="0"/>
              <a:t>[MSND2] Mean Firing Rates (2000–30000ms): 1.93 Hz</a:t>
            </a:r>
          </a:p>
          <a:p>
            <a:r>
              <a:rPr kumimoji="1" lang="en-US" altLang="ko-KR" dirty="0"/>
              <a:t>[GPeT1] Mean Firing Rates (2000–30000ms): 4.83 Hz</a:t>
            </a:r>
          </a:p>
          <a:p>
            <a:r>
              <a:rPr kumimoji="1" lang="en-US" altLang="ko-KR" dirty="0"/>
              <a:t>[</a:t>
            </a:r>
            <a:r>
              <a:rPr kumimoji="1" lang="en-US" altLang="ko-KR" dirty="0" err="1"/>
              <a:t>GPeTA</a:t>
            </a:r>
            <a:r>
              <a:rPr kumimoji="1" lang="en-US" altLang="ko-KR" dirty="0"/>
              <a:t>] Mean Firing Rates (2000–30000ms): 9.29 Hz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[FSN] Mean Firing Rates (2000–30000ms): 4.91 Hz</a:t>
            </a:r>
          </a:p>
          <a:p>
            <a:r>
              <a:rPr kumimoji="1" lang="en-US" altLang="ko-KR" dirty="0"/>
              <a:t>[STN] Mean Firing Rates (2000–30000ms): 11.02 Hz</a:t>
            </a:r>
          </a:p>
          <a:p>
            <a:r>
              <a:rPr kumimoji="1" lang="en-US" altLang="ko-KR" dirty="0"/>
              <a:t>[MSND1] Mean Firing Rates (2000–30000ms): 0.79 Hz</a:t>
            </a:r>
          </a:p>
          <a:p>
            <a:r>
              <a:rPr kumimoji="1" lang="en-US" altLang="ko-KR" dirty="0"/>
              <a:t>No spikes recorded for MSND2</a:t>
            </a:r>
          </a:p>
          <a:p>
            <a:r>
              <a:rPr kumimoji="1" lang="en-US" altLang="ko-KR" dirty="0"/>
              <a:t>[GPeT1] Mean Firing Rates (2000–30000ms): 36.61 Hz</a:t>
            </a:r>
          </a:p>
          <a:p>
            <a:r>
              <a:rPr kumimoji="1" lang="en-US" altLang="ko-KR" dirty="0"/>
              <a:t>[</a:t>
            </a:r>
            <a:r>
              <a:rPr kumimoji="1" lang="en-US" altLang="ko-KR" dirty="0" err="1"/>
              <a:t>GPeTA</a:t>
            </a:r>
            <a:r>
              <a:rPr kumimoji="1" lang="en-US" altLang="ko-KR" dirty="0"/>
              <a:t>] Mean Firing Rates (2000–30000ms): 30.93 Hz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6E10B-BDA1-4244-9C71-AD57F03000F9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838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6E10B-BDA1-4244-9C71-AD57F03000F9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2566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6E10B-BDA1-4244-9C71-AD57F03000F9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2364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21479-EE06-48B7-25D1-657E1651E6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BCD58F-2429-8D78-AD2D-8968F2D738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F5B99-C533-3226-A5BB-7FFED6F80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E2E2-FFBD-1B4A-A1F4-6B5783564F9D}" type="datetimeFigureOut">
              <a:rPr lang="en-KR" smtClean="0"/>
              <a:t>5/2/25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1308C4-EF35-C4BC-F9ED-A27CCDEBC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D80B4B-CD62-604E-FF54-2485CC3B1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713B7-7F6F-4443-9096-71B832874E8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96384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91E1D-FF38-D930-E376-677AF3357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7B0929-32A4-9FD2-6880-9CB68D68AF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B1197-B89B-6DD4-9630-A5A7FCFB7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E2E2-FFBD-1B4A-A1F4-6B5783564F9D}" type="datetimeFigureOut">
              <a:rPr lang="en-KR" smtClean="0"/>
              <a:t>5/2/25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0A1EF-B000-C6C6-3640-CB9494CD6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6080A-9593-BE55-B7DC-338D4E10C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713B7-7F6F-4443-9096-71B832874E8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54964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56B02F-D5E4-B0DC-DDA9-1870B69F4C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AE4AFF-0D1C-FDAB-9C2A-CF75D238C4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4B9E9-DC34-576E-60D6-25C2FB3BF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E2E2-FFBD-1B4A-A1F4-6B5783564F9D}" type="datetimeFigureOut">
              <a:rPr lang="en-KR" smtClean="0"/>
              <a:t>5/2/25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76644-5282-C549-553C-3CEC3E914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964A2-CA56-0A7C-338E-9BE625E60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713B7-7F6F-4443-9096-71B832874E8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48188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8E64C-309E-C8AB-E119-39CAA1697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07481-7850-7F53-B6EF-51CFD626C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ACD1B-FECB-7D2D-6764-BB4635AF2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E2E2-FFBD-1B4A-A1F4-6B5783564F9D}" type="datetimeFigureOut">
              <a:rPr lang="en-KR" smtClean="0"/>
              <a:t>5/2/25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1EBF5-C636-C389-1C72-D3C571D7B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6F49C-3BB5-9485-B854-DE3C22E3E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713B7-7F6F-4443-9096-71B832874E8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70436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7FAE9-A4F5-2B60-3790-EDD6A4FE3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BA6138-24AF-AC6C-7D13-26BF22B78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1929E-31BD-E6DC-6DB2-11FBDACD1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E2E2-FFBD-1B4A-A1F4-6B5783564F9D}" type="datetimeFigureOut">
              <a:rPr lang="en-KR" smtClean="0"/>
              <a:t>5/2/25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8DD94-55FE-DA53-57A9-57D58E553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EDE64-8D04-7406-0020-636A4C6D6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713B7-7F6F-4443-9096-71B832874E8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82525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8FDDC-33C5-95E9-46CF-4B7F58381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AF4E0-D40F-A0FA-DE2C-A3FACBE696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0D5412-34F2-16F2-0494-9A4ECDF00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4A8C98-8D72-12BD-D930-AFDA3D314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E2E2-FFBD-1B4A-A1F4-6B5783564F9D}" type="datetimeFigureOut">
              <a:rPr lang="en-KR" smtClean="0"/>
              <a:t>5/2/25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52D511-CB9D-857F-78E5-84FA9BC27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C93B2-17BD-2098-F467-AB38D725A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713B7-7F6F-4443-9096-71B832874E8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44721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8CFDD-A9B6-E1CD-EDFE-46B3DC33C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024322-C6DF-3A75-3292-4E90BB681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02C36F-A55E-07A7-4DF6-207AC71F0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1EB6D2-19FE-73F6-53BE-63A5C9BD88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971782-FC8A-62B6-A85C-CFAD4177F1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F4A211-ACC0-9119-FDCF-EBF81EFB6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E2E2-FFBD-1B4A-A1F4-6B5783564F9D}" type="datetimeFigureOut">
              <a:rPr lang="en-KR" smtClean="0"/>
              <a:t>5/2/25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F0813-1483-2BB1-1C0E-10B41BBB2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9C03F6-F46F-A81B-F3FE-849C9FC89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713B7-7F6F-4443-9096-71B832874E8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30334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E1229-ABCE-F9F9-5AAE-3C3205C5B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EC2DE0-2E95-9778-4968-08065BCB1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E2E2-FFBD-1B4A-A1F4-6B5783564F9D}" type="datetimeFigureOut">
              <a:rPr lang="en-KR" smtClean="0"/>
              <a:t>5/2/25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661043-5AF6-EA94-6AA1-8EF110879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C3217-6ED9-6EC8-0741-1C5610A2F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713B7-7F6F-4443-9096-71B832874E8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17952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D7579C-1BD6-3C69-1F2B-E752F0F61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E2E2-FFBD-1B4A-A1F4-6B5783564F9D}" type="datetimeFigureOut">
              <a:rPr lang="en-KR" smtClean="0"/>
              <a:t>5/2/25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E85DAE-607E-930B-5EBC-690B7A73C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A91CB-67B8-7F91-6BCE-B29BE2096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713B7-7F6F-4443-9096-71B832874E8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6489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A0469-1C32-BBFB-2BDE-5AD3C89B8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D3CC3-C203-7D11-5564-90877AC83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2FF3BB-1DE2-0D44-BE36-6FAB75AD44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88E19E-80D5-54A6-48EB-EB8BEB594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E2E2-FFBD-1B4A-A1F4-6B5783564F9D}" type="datetimeFigureOut">
              <a:rPr lang="en-KR" smtClean="0"/>
              <a:t>5/2/25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43AACF-AFD9-A7A6-53B6-DE7210850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545938-EFF0-083B-1B04-08570F394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713B7-7F6F-4443-9096-71B832874E8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01669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C8BEC-908F-0F35-A456-7F94E1F46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287049-B62F-C1B1-46B2-BF557F0963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AAC5E1-8FAE-3935-0F50-CE459E724E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35560-748E-312A-30C1-3535FBBB1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E2E2-FFBD-1B4A-A1F4-6B5783564F9D}" type="datetimeFigureOut">
              <a:rPr lang="en-KR" smtClean="0"/>
              <a:t>5/2/25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4F19FC-F5F3-C575-E05B-F15ECAC8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E2103D-ACEA-9F8C-7552-81AECCE6C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713B7-7F6F-4443-9096-71B832874E8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39318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D4F3B6-F666-53C5-6F4E-AE08FE58A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94FDA0-E168-0980-FFEE-5CF93E3854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6E9CD-BF9F-6E12-2915-44A758500E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B1E2E2-FFBD-1B4A-A1F4-6B5783564F9D}" type="datetimeFigureOut">
              <a:rPr lang="en-KR" smtClean="0"/>
              <a:t>5/2/25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C55F89-1C30-BF5C-1E62-BA60B8BE5C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1A077-14F7-DF1E-FF22-ECC394C486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C713B7-7F6F-4443-9096-71B832874E8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72857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73CA0712-F600-1340-AAB9-DA054BDCF5D2}"/>
              </a:ext>
            </a:extLst>
          </p:cNvPr>
          <p:cNvCxnSpPr/>
          <p:nvPr/>
        </p:nvCxnSpPr>
        <p:spPr>
          <a:xfrm>
            <a:off x="0" y="632256"/>
            <a:ext cx="9714155" cy="0"/>
          </a:xfrm>
          <a:prstGeom prst="line">
            <a:avLst/>
          </a:prstGeom>
          <a:ln w="25400">
            <a:solidFill>
              <a:srgbClr val="166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965A79F-65A8-48E0-83DF-181E67DC0BB2}"/>
              </a:ext>
            </a:extLst>
          </p:cNvPr>
          <p:cNvSpPr txBox="1"/>
          <p:nvPr/>
        </p:nvSpPr>
        <p:spPr>
          <a:xfrm>
            <a:off x="6003634" y="56424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25FDC7-3E7D-7EA1-CCAD-078603019DC5}"/>
              </a:ext>
            </a:extLst>
          </p:cNvPr>
          <p:cNvSpPr txBox="1"/>
          <p:nvPr/>
        </p:nvSpPr>
        <p:spPr>
          <a:xfrm>
            <a:off x="123713" y="84275"/>
            <a:ext cx="60995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Neuron Model</a:t>
            </a:r>
            <a:r>
              <a:rPr kumimoji="1" lang="ko-KR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endParaRPr lang="ko-KR" altLang="en-US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FB8902D-14A7-5150-C2CC-41457350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01" y="632256"/>
            <a:ext cx="5672595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7193F1-C552-9B1F-70C8-D8A8F031C9B4}"/>
              </a:ext>
            </a:extLst>
          </p:cNvPr>
          <p:cNvSpPr txBox="1"/>
          <p:nvPr/>
        </p:nvSpPr>
        <p:spPr>
          <a:xfrm>
            <a:off x="10726310" y="341906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normal</a:t>
            </a:r>
            <a:endParaRPr kumimoji="1"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FD4F2F4-5741-00D5-D063-BD05FF05E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809" y="632256"/>
            <a:ext cx="5433313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C1DEC5-955E-F7B9-7602-6C460F177F7F}"/>
              </a:ext>
            </a:extLst>
          </p:cNvPr>
          <p:cNvSpPr txBox="1"/>
          <p:nvPr/>
        </p:nvSpPr>
        <p:spPr>
          <a:xfrm>
            <a:off x="8092089" y="-79478"/>
            <a:ext cx="6904881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전체 뉴런에 대한 </a:t>
            </a:r>
            <a:r>
              <a:rPr kumimoji="1"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raster plot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Stimulus </a:t>
            </a:r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부여하지 않음 </a:t>
            </a:r>
            <a:endParaRPr kumimoji="1" lang="en-US" altLang="ko-KR" sz="1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6806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73CA0712-F600-1340-AAB9-DA054BDCF5D2}"/>
              </a:ext>
            </a:extLst>
          </p:cNvPr>
          <p:cNvCxnSpPr/>
          <p:nvPr/>
        </p:nvCxnSpPr>
        <p:spPr>
          <a:xfrm>
            <a:off x="0" y="632256"/>
            <a:ext cx="9714155" cy="0"/>
          </a:xfrm>
          <a:prstGeom prst="line">
            <a:avLst/>
          </a:prstGeom>
          <a:ln w="25400">
            <a:solidFill>
              <a:srgbClr val="166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965A79F-65A8-48E0-83DF-181E67DC0BB2}"/>
              </a:ext>
            </a:extLst>
          </p:cNvPr>
          <p:cNvSpPr txBox="1"/>
          <p:nvPr/>
        </p:nvSpPr>
        <p:spPr>
          <a:xfrm>
            <a:off x="6003634" y="56424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25FDC7-3E7D-7EA1-CCAD-078603019DC5}"/>
              </a:ext>
            </a:extLst>
          </p:cNvPr>
          <p:cNvSpPr txBox="1"/>
          <p:nvPr/>
        </p:nvSpPr>
        <p:spPr>
          <a:xfrm>
            <a:off x="123713" y="84275"/>
            <a:ext cx="60995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Neuron Model</a:t>
            </a:r>
            <a:r>
              <a:rPr kumimoji="1" lang="ko-KR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endParaRPr lang="ko-KR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C1DEC5-955E-F7B9-7602-6C460F177F7F}"/>
                  </a:ext>
                </a:extLst>
              </p:cNvPr>
              <p:cNvSpPr txBox="1"/>
              <p:nvPr/>
            </p:nvSpPr>
            <p:spPr>
              <a:xfrm>
                <a:off x="123713" y="715341"/>
                <a:ext cx="7501588" cy="2004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§"/>
                </a:pPr>
                <a:r>
                  <a:rPr kumimoji="1" lang="en-US" altLang="ko-KR" sz="14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Parkinson disease</a:t>
                </a:r>
                <a:r>
                  <a:rPr kumimoji="1" lang="ko-KR" altLang="en-US" sz="14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 </a:t>
                </a:r>
                <a:r>
                  <a:rPr kumimoji="1" lang="en-US" altLang="ko-KR" sz="14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effect</a:t>
                </a:r>
                <a:r>
                  <a:rPr kumimoji="1" lang="ko-KR" altLang="en-US" sz="1400" dirty="0" err="1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를</a:t>
                </a:r>
                <a:r>
                  <a:rPr kumimoji="1" lang="ko-KR" altLang="en-US" sz="14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 확인하기 위해 각 셀마다 파라미터 업데이트 규칙을 반영 </a:t>
                </a:r>
                <a:endParaRPr kumimoji="1" lang="en-US" altLang="ko-KR" sz="14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§"/>
                </a:pPr>
                <a:r>
                  <a:rPr kumimoji="1" lang="en-US" altLang="ko-KR" sz="14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FSN: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i="1" smtClean="0"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</m:ctrlPr>
                      </m:sSubPr>
                      <m:e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𝑣</m:t>
                        </m:r>
                      </m:e>
                      <m:sub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𝑟</m:t>
                        </m:r>
                      </m:sub>
                    </m:sSub>
                  </m:oMath>
                </a14:m>
                <a:endParaRPr kumimoji="1" lang="en-US" altLang="ko-KR" sz="14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§"/>
                </a:pPr>
                <a:r>
                  <a:rPr kumimoji="1" lang="en-US" altLang="ko-KR" sz="1400" dirty="0" err="1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GPe</a:t>
                </a:r>
                <a:r>
                  <a:rPr kumimoji="1" lang="en-US" altLang="ko-KR" sz="14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:</a:t>
                </a:r>
                <a:r>
                  <a:rPr kumimoji="1" lang="en-US" altLang="ko-KR" sz="1400" dirty="0">
                    <a:ea typeface="Apple SD Gothic Neo" panose="02000300000000000000" pitchFamily="2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i="1" smtClean="0"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</m:ctrlPr>
                      </m:sSubPr>
                      <m:e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𝐸</m:t>
                        </m:r>
                      </m:e>
                      <m:sub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𝐿</m:t>
                        </m:r>
                      </m:sub>
                    </m:sSub>
                  </m:oMath>
                </a14:m>
                <a:endParaRPr kumimoji="1" lang="en-US" altLang="ko-KR" sz="14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§"/>
                </a:pPr>
                <a:r>
                  <a:rPr kumimoji="1" lang="en-US" altLang="ko-KR" sz="14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MSN D1: </a:t>
                </a:r>
                <a14:m>
                  <m:oMath xmlns:m="http://schemas.openxmlformats.org/officeDocument/2006/math">
                    <m:r>
                      <a:rPr kumimoji="1" lang="en-US" altLang="ko-KR" sz="1400" i="1" dirty="0" smtClean="0">
                        <a:latin typeface="Cambria Math" panose="02040503050406030204" pitchFamily="18" charset="0"/>
                        <a:ea typeface="Apple SD Gothic Neo" panose="02000300000000000000" pitchFamily="2" charset="-127"/>
                      </a:rPr>
                      <m:t>𝑑</m:t>
                    </m:r>
                  </m:oMath>
                </a14:m>
                <a:r>
                  <a:rPr kumimoji="1" lang="en-US" altLang="ko-KR" sz="14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i="1" smtClean="0"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</m:ctrlPr>
                      </m:sSubPr>
                      <m:e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𝑣</m:t>
                        </m:r>
                      </m:e>
                      <m:sub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𝑟</m:t>
                        </m:r>
                      </m:sub>
                    </m:sSub>
                  </m:oMath>
                </a14:m>
                <a:endParaRPr kumimoji="1" lang="en-US" altLang="ko-KR" sz="14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§"/>
                </a:pPr>
                <a:r>
                  <a:rPr kumimoji="1" lang="en-US" altLang="ko-KR" sz="1400" dirty="0" err="1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SNr</a:t>
                </a:r>
                <a:r>
                  <a:rPr kumimoji="1" lang="en-US" altLang="ko-KR" sz="14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i="1" smtClean="0"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</m:ctrlPr>
                      </m:sSubPr>
                      <m:e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𝐸</m:t>
                        </m:r>
                      </m:e>
                      <m:sub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𝐿</m:t>
                        </m:r>
                      </m:sub>
                    </m:sSub>
                  </m:oMath>
                </a14:m>
                <a:endParaRPr kumimoji="1" lang="en-US" altLang="ko-KR" sz="14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§"/>
                </a:pPr>
                <a:r>
                  <a:rPr kumimoji="1" lang="en-US" altLang="ko-KR" sz="14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Stimulus </a:t>
                </a:r>
                <a:r>
                  <a:rPr kumimoji="1" lang="ko-KR" altLang="en-US" sz="14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부여하지 않고 </a:t>
                </a:r>
                <a:r>
                  <a:rPr kumimoji="1" lang="en-US" altLang="ko-KR" sz="14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30000ms</a:t>
                </a:r>
                <a:r>
                  <a:rPr kumimoji="1" lang="ko-KR" altLang="en-US" sz="14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로 실험을 진행했으며</a:t>
                </a:r>
                <a:r>
                  <a:rPr kumimoji="1" lang="en-US" altLang="ko-KR" sz="14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,</a:t>
                </a:r>
                <a:r>
                  <a:rPr kumimoji="1" lang="ko-KR" altLang="en-US" sz="14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 </a:t>
                </a:r>
                <a:r>
                  <a:rPr kumimoji="1" lang="en-US" altLang="ko-KR" sz="14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2000ms</a:t>
                </a:r>
                <a:r>
                  <a:rPr kumimoji="1" lang="ko-KR" altLang="en-US" sz="14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 이후부터 </a:t>
                </a:r>
                <a:r>
                  <a:rPr kumimoji="1" lang="en-US" altLang="ko-KR" sz="14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raster</a:t>
                </a:r>
                <a:r>
                  <a:rPr kumimoji="1" lang="ko-KR" altLang="en-US" sz="14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 </a:t>
                </a:r>
                <a:r>
                  <a:rPr kumimoji="1" lang="en-US" altLang="ko-KR" sz="14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plot</a:t>
                </a:r>
                <a:r>
                  <a:rPr kumimoji="1" lang="ko-KR" altLang="en-US" sz="14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 시각화 </a:t>
                </a:r>
                <a:endParaRPr kumimoji="1" lang="en-US" altLang="ko-KR" sz="14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C1DEC5-955E-F7B9-7602-6C460F177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13" y="715341"/>
                <a:ext cx="7501588" cy="2004395"/>
              </a:xfrm>
              <a:prstGeom prst="rect">
                <a:avLst/>
              </a:prstGeom>
              <a:blipFill>
                <a:blip r:embed="rId3"/>
                <a:stretch>
                  <a:fillRect l="-169" b="-18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F81D731A-3F16-3E02-6A2C-8A2ACB4CD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94" y="2544642"/>
            <a:ext cx="4521200" cy="34671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48E0F7B-EF04-C18D-ACF0-975702597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3634" y="1996673"/>
            <a:ext cx="4470400" cy="4368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F6BDF0-46A3-B164-DA8F-5015A35E79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6305" y="1996673"/>
            <a:ext cx="7162800" cy="5359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A3FF23-75DF-D12E-6265-66979670A4BF}"/>
              </a:ext>
            </a:extLst>
          </p:cNvPr>
          <p:cNvSpPr txBox="1"/>
          <p:nvPr/>
        </p:nvSpPr>
        <p:spPr>
          <a:xfrm>
            <a:off x="7824083" y="294198"/>
            <a:ext cx="2034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D1 </a:t>
            </a:r>
            <a:r>
              <a:rPr kumimoji="1" lang="ko-KR" altLang="en-US" dirty="0"/>
              <a:t>감소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d2 </a:t>
            </a:r>
            <a:r>
              <a:rPr kumimoji="1" lang="ko-KR" altLang="en-US" dirty="0"/>
              <a:t>증가</a:t>
            </a:r>
            <a:r>
              <a:rPr kumimoji="1" lang="en-US" altLang="ko-KR" dirty="0"/>
              <a:t>s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2697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73CA0712-F600-1340-AAB9-DA054BDCF5D2}"/>
              </a:ext>
            </a:extLst>
          </p:cNvPr>
          <p:cNvCxnSpPr/>
          <p:nvPr/>
        </p:nvCxnSpPr>
        <p:spPr>
          <a:xfrm>
            <a:off x="0" y="632256"/>
            <a:ext cx="9714155" cy="0"/>
          </a:xfrm>
          <a:prstGeom prst="line">
            <a:avLst/>
          </a:prstGeom>
          <a:ln w="25400">
            <a:solidFill>
              <a:srgbClr val="166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965A79F-65A8-48E0-83DF-181E67DC0BB2}"/>
              </a:ext>
            </a:extLst>
          </p:cNvPr>
          <p:cNvSpPr txBox="1"/>
          <p:nvPr/>
        </p:nvSpPr>
        <p:spPr>
          <a:xfrm>
            <a:off x="6003634" y="56424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25FDC7-3E7D-7EA1-CCAD-078603019DC5}"/>
              </a:ext>
            </a:extLst>
          </p:cNvPr>
          <p:cNvSpPr txBox="1"/>
          <p:nvPr/>
        </p:nvSpPr>
        <p:spPr>
          <a:xfrm>
            <a:off x="123713" y="84275"/>
            <a:ext cx="60995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Neuron Model</a:t>
            </a:r>
            <a:r>
              <a:rPr kumimoji="1" lang="ko-KR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D25CA0-A9D6-A20C-AB24-5D1D912AA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60" y="891205"/>
            <a:ext cx="4820825" cy="58173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FED10D-03F7-108B-7C2C-B06F171D38BB}"/>
              </a:ext>
            </a:extLst>
          </p:cNvPr>
          <p:cNvSpPr txBox="1"/>
          <p:nvPr/>
        </p:nvSpPr>
        <p:spPr>
          <a:xfrm>
            <a:off x="9448941" y="262924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pd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19C8BE-3225-A085-C99A-B6F0FB705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043" y="718572"/>
            <a:ext cx="5219757" cy="62679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65764C-C49D-2C31-4FF6-6B79364AF343}"/>
              </a:ext>
            </a:extLst>
          </p:cNvPr>
          <p:cNvSpPr txBox="1"/>
          <p:nvPr/>
        </p:nvSpPr>
        <p:spPr>
          <a:xfrm>
            <a:off x="4464409" y="577065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normal</a:t>
            </a:r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D66F5A2-5933-06EF-6949-929C6019C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631" y="683005"/>
            <a:ext cx="5690927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322EA41-22FF-F0DB-A100-C548CE65B9B0}"/>
              </a:ext>
            </a:extLst>
          </p:cNvPr>
          <p:cNvSpPr txBox="1"/>
          <p:nvPr/>
        </p:nvSpPr>
        <p:spPr>
          <a:xfrm>
            <a:off x="5788550" y="-55659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Gpe</a:t>
            </a:r>
            <a:r>
              <a:rPr kumimoji="1" lang="en-US" altLang="ko-KR" dirty="0"/>
              <a:t> </a:t>
            </a:r>
            <a:r>
              <a:rPr kumimoji="1" lang="ko-KR" altLang="en-US" dirty="0"/>
              <a:t>이름 변경</a:t>
            </a:r>
          </a:p>
        </p:txBody>
      </p:sp>
    </p:spTree>
    <p:extLst>
      <p:ext uri="{BB962C8B-B14F-4D97-AF65-F5344CB8AC3E}">
        <p14:creationId xmlns:p14="http://schemas.microsoft.com/office/powerpoint/2010/main" val="1347290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73CA0712-F600-1340-AAB9-DA054BDCF5D2}"/>
              </a:ext>
            </a:extLst>
          </p:cNvPr>
          <p:cNvCxnSpPr/>
          <p:nvPr/>
        </p:nvCxnSpPr>
        <p:spPr>
          <a:xfrm>
            <a:off x="0" y="632256"/>
            <a:ext cx="9714155" cy="0"/>
          </a:xfrm>
          <a:prstGeom prst="line">
            <a:avLst/>
          </a:prstGeom>
          <a:ln w="25400">
            <a:solidFill>
              <a:srgbClr val="166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965A79F-65A8-48E0-83DF-181E67DC0BB2}"/>
              </a:ext>
            </a:extLst>
          </p:cNvPr>
          <p:cNvSpPr txBox="1"/>
          <p:nvPr/>
        </p:nvSpPr>
        <p:spPr>
          <a:xfrm>
            <a:off x="6003634" y="56424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25FDC7-3E7D-7EA1-CCAD-078603019DC5}"/>
              </a:ext>
            </a:extLst>
          </p:cNvPr>
          <p:cNvSpPr txBox="1"/>
          <p:nvPr/>
        </p:nvSpPr>
        <p:spPr>
          <a:xfrm>
            <a:off x="123713" y="84275"/>
            <a:ext cx="60995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Neuron Model</a:t>
            </a:r>
            <a:r>
              <a:rPr kumimoji="1" lang="ko-KR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endParaRPr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FED10D-03F7-108B-7C2C-B06F171D38BB}"/>
              </a:ext>
            </a:extLst>
          </p:cNvPr>
          <p:cNvSpPr txBox="1"/>
          <p:nvPr/>
        </p:nvSpPr>
        <p:spPr>
          <a:xfrm>
            <a:off x="9448941" y="262924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pd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65764C-C49D-2C31-4FF6-6B79364AF343}"/>
              </a:ext>
            </a:extLst>
          </p:cNvPr>
          <p:cNvSpPr txBox="1"/>
          <p:nvPr/>
        </p:nvSpPr>
        <p:spPr>
          <a:xfrm>
            <a:off x="4464409" y="577065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normal</a:t>
            </a:r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5FB0F1-99CB-7832-88FC-1652C5000D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26"/>
          <a:stretch/>
        </p:blipFill>
        <p:spPr>
          <a:xfrm>
            <a:off x="123713" y="718573"/>
            <a:ext cx="5617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37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73CA0712-F600-1340-AAB9-DA054BDCF5D2}"/>
              </a:ext>
            </a:extLst>
          </p:cNvPr>
          <p:cNvCxnSpPr/>
          <p:nvPr/>
        </p:nvCxnSpPr>
        <p:spPr>
          <a:xfrm>
            <a:off x="0" y="632256"/>
            <a:ext cx="9714155" cy="0"/>
          </a:xfrm>
          <a:prstGeom prst="line">
            <a:avLst/>
          </a:prstGeom>
          <a:ln w="25400">
            <a:solidFill>
              <a:srgbClr val="166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965A79F-65A8-48E0-83DF-181E67DC0BB2}"/>
              </a:ext>
            </a:extLst>
          </p:cNvPr>
          <p:cNvSpPr txBox="1"/>
          <p:nvPr/>
        </p:nvSpPr>
        <p:spPr>
          <a:xfrm>
            <a:off x="6003634" y="56424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25FDC7-3E7D-7EA1-CCAD-078603019DC5}"/>
              </a:ext>
            </a:extLst>
          </p:cNvPr>
          <p:cNvSpPr txBox="1"/>
          <p:nvPr/>
        </p:nvSpPr>
        <p:spPr>
          <a:xfrm>
            <a:off x="123713" y="84275"/>
            <a:ext cx="60995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Neuron Model</a:t>
            </a:r>
            <a:r>
              <a:rPr kumimoji="1" lang="ko-KR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5A20A0-6425-577D-4D8D-47B5E61CA659}"/>
              </a:ext>
            </a:extLst>
          </p:cNvPr>
          <p:cNvSpPr txBox="1"/>
          <p:nvPr/>
        </p:nvSpPr>
        <p:spPr>
          <a:xfrm>
            <a:off x="4413337" y="262923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normal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3F8A6B-434D-06D6-B5B0-A7ACA6576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7" y="632256"/>
            <a:ext cx="5407064" cy="61631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33A81F0-E3E2-4F03-F7DA-43C6C29EC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495" y="632256"/>
            <a:ext cx="5300818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1A0C4B-7E36-0133-8960-34117A1FB6BF}"/>
              </a:ext>
            </a:extLst>
          </p:cNvPr>
          <p:cNvSpPr txBox="1"/>
          <p:nvPr/>
        </p:nvSpPr>
        <p:spPr>
          <a:xfrm>
            <a:off x="9448941" y="262924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pd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9635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15020</TotalTime>
  <Words>297</Words>
  <Application>Microsoft Macintosh PowerPoint</Application>
  <PresentationFormat>와이드스크린</PresentationFormat>
  <Paragraphs>51</Paragraphs>
  <Slides>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3" baseType="lpstr">
      <vt:lpstr>Apple SD Gothic Neo</vt:lpstr>
      <vt:lpstr>Aptos</vt:lpstr>
      <vt:lpstr>Aptos Display</vt:lpstr>
      <vt:lpstr>Arial</vt:lpstr>
      <vt:lpstr>Cambria Math</vt:lpstr>
      <vt:lpstr>Helvetica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techzt@korea.ac.kr</dc:creator>
  <cp:lastModifiedBy>Microsoft Office User</cp:lastModifiedBy>
  <cp:revision>359</cp:revision>
  <cp:lastPrinted>2025-04-28T04:20:31Z</cp:lastPrinted>
  <dcterms:created xsi:type="dcterms:W3CDTF">2024-04-02T06:28:29Z</dcterms:created>
  <dcterms:modified xsi:type="dcterms:W3CDTF">2025-05-02T08:18:20Z</dcterms:modified>
</cp:coreProperties>
</file>